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67" r:id="rId4"/>
    <p:sldId id="287" r:id="rId5"/>
    <p:sldId id="257" r:id="rId6"/>
    <p:sldId id="28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 Light" panose="020F0302020204030204" pitchFamily="34" charset="0"/>
      <p:regular r:id="rId13"/>
      <p:italic r:id="rId14"/>
    </p:embeddedFont>
    <p:embeddedFont>
      <p:font typeface="Montserrat SemiBold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A42B-FA70-4AEC-AA50-FA4440B8FAD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EAB88-E0C1-4D28-81A8-75492640623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270A1-C836-B846-B26D-3A1FE4A62E94}" type="slidenum">
              <a:rPr lang="es-ES_tradnl">
                <a:solidFill>
                  <a:srgbClr val="000000"/>
                </a:solidFill>
              </a:rPr>
              <a:pPr/>
              <a:t>4</a:t>
            </a:fld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398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BFA9861-03C3-4017-9AFF-14DF3877A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7340E-D688-4472-BF73-96447348C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7285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C652A1-80A1-4D71-8DB1-4A2A0B8770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56963"/>
            <a:ext cx="9144000" cy="57372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subtitle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E0D83-C76B-4A0E-A0CB-27CAC22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D737C-434A-4098-92E0-13609B6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F15C6ED2-2513-4B23-A1FA-F37A0BBBCB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0340" y="1811041"/>
            <a:ext cx="6751320" cy="106239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E39B95E4-758B-462F-A2AE-3212161DFEF4}"/>
              </a:ext>
            </a:extLst>
          </p:cNvPr>
          <p:cNvSpPr/>
          <p:nvPr userDrawn="1"/>
        </p:nvSpPr>
        <p:spPr>
          <a:xfrm>
            <a:off x="3909060" y="4838733"/>
            <a:ext cx="4373880" cy="81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858EC0-C8AD-4EE2-8767-3EBBDF61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9900D1-4555-4877-9C08-E86CAD24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90AC10-BB29-42A9-A602-D087FEF28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15200" cy="109146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E4E80C-5967-4968-8926-23B99A810D64}"/>
              </a:ext>
            </a:extLst>
          </p:cNvPr>
          <p:cNvSpPr/>
          <p:nvPr userDrawn="1"/>
        </p:nvSpPr>
        <p:spPr>
          <a:xfrm>
            <a:off x="838200" y="1456586"/>
            <a:ext cx="1173480" cy="82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B33175CB-738B-4B9C-8816-80F678457B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C4C889E3-8D8F-40C8-AD88-EBA80AF77D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1A4A7CE1-F7F9-4F20-8B61-5DB81812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21378" cy="365125"/>
          </a:xfrm>
        </p:spPr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78CDB6BE-A045-4678-B47F-C70575998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1887BA-DEFC-4384-AE24-02C7D73B2F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85433E-2246-4172-963F-027C1C7CDAA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119DF8-B3EF-4E6E-B1BB-D6270715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9CC68C-F4AE-4234-AD12-720B7B68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5D472D5-5800-4135-9721-404CB3EEB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15200" cy="109146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C633FEC-947C-4202-8313-E497952AEAB8}"/>
              </a:ext>
            </a:extLst>
          </p:cNvPr>
          <p:cNvSpPr/>
          <p:nvPr userDrawn="1"/>
        </p:nvSpPr>
        <p:spPr>
          <a:xfrm>
            <a:off x="838200" y="1456586"/>
            <a:ext cx="1173480" cy="82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AA56C1B1-4C59-4A15-BD86-95B15C0355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630699"/>
            <a:ext cx="5181600" cy="35462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A24A67A-7BE4-43D2-BC87-33B9D8A5C4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2630699"/>
            <a:ext cx="5181600" cy="35462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8E078907-DB47-4C8D-90E1-5C6812C7015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02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5924-EA65-4580-90EF-DCDAB71C293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14E734E-A669-4EB3-881D-57AAB5F0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A23F25-381E-4CCC-A45D-28DA26CC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471E2D-C936-4D7B-80E8-6642D4F3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BD898A-D2B5-4000-AE85-E50871105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15200" cy="109146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D694D4-C03C-41A2-B6B8-F224D3DE4A27}"/>
              </a:ext>
            </a:extLst>
          </p:cNvPr>
          <p:cNvSpPr/>
          <p:nvPr userDrawn="1"/>
        </p:nvSpPr>
        <p:spPr>
          <a:xfrm>
            <a:off x="838200" y="1456586"/>
            <a:ext cx="1173480" cy="82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A6973-4735-4DB8-B932-0DDD93A4F68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02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5924-EA65-4580-90EF-DCDAB71C293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3C984C6-7205-43E3-ACC7-CC8A7095A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5DB849-7AAA-462F-B895-1EF8E2B6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037C8-A95F-495A-A48C-F58F3BA5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827B8C8-C495-4EE5-A314-375D366526C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02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5924-EA65-4580-90EF-DCDAB71C293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6FFC040-F365-4714-8772-9EA4B6D13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2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_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3FEFED5-F011-4745-940C-CDC60048CA9A}"/>
              </a:ext>
            </a:extLst>
          </p:cNvPr>
          <p:cNvSpPr/>
          <p:nvPr userDrawn="1"/>
        </p:nvSpPr>
        <p:spPr>
          <a:xfrm>
            <a:off x="0" y="0"/>
            <a:ext cx="5021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E814218-0AF3-4D1A-B2D5-092C2687A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463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B9A9EB32-B57C-43A6-B0F3-F45C7DAEA0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Here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AFFDD7-75D0-4246-A0E2-8366896EF710}"/>
              </a:ext>
            </a:extLst>
          </p:cNvPr>
          <p:cNvSpPr/>
          <p:nvPr userDrawn="1"/>
        </p:nvSpPr>
        <p:spPr>
          <a:xfrm>
            <a:off x="836612" y="1920875"/>
            <a:ext cx="1173480" cy="8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492C1-AADB-4C15-941B-9A959297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AFF6D4-3DE0-4E8A-A09C-2F968EB4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BBE5307-140C-4C79-9F5A-4D1771D2BB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987425"/>
            <a:ext cx="6169024" cy="4881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A517E235-A7D5-4095-9E94-A524D1027DD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02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5924-EA65-4580-90EF-DCDAB71C293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F3D69A31-AD7B-4DB6-89F2-CB7752989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_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3FEFED5-F011-4745-940C-CDC60048CA9A}"/>
              </a:ext>
            </a:extLst>
          </p:cNvPr>
          <p:cNvSpPr/>
          <p:nvPr userDrawn="1"/>
        </p:nvSpPr>
        <p:spPr>
          <a:xfrm>
            <a:off x="0" y="0"/>
            <a:ext cx="50215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E814218-0AF3-4D1A-B2D5-092C2687A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463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B9A9EB32-B57C-43A6-B0F3-F45C7DAEA0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Here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AFFDD7-75D0-4246-A0E2-8366896EF710}"/>
              </a:ext>
            </a:extLst>
          </p:cNvPr>
          <p:cNvSpPr/>
          <p:nvPr userDrawn="1"/>
        </p:nvSpPr>
        <p:spPr>
          <a:xfrm>
            <a:off x="836612" y="1920875"/>
            <a:ext cx="1173480" cy="8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492C1-AADB-4C15-941B-9A959297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AFF6D4-3DE0-4E8A-A09C-2F968EB4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469429-A7F3-4C6A-80A1-272D9AA8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BBE5307-140C-4C79-9F5A-4D1771D2BB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987425"/>
            <a:ext cx="6169024" cy="4881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C43161-32F1-47FA-A61A-FC2F93A56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4220" y="235586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_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3FEFED5-F011-4745-940C-CDC60048CA9A}"/>
              </a:ext>
            </a:extLst>
          </p:cNvPr>
          <p:cNvSpPr/>
          <p:nvPr userDrawn="1"/>
        </p:nvSpPr>
        <p:spPr>
          <a:xfrm>
            <a:off x="0" y="0"/>
            <a:ext cx="50215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E814218-0AF3-4D1A-B2D5-092C2687A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463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B9A9EB32-B57C-43A6-B0F3-F45C7DAEA0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Here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AFFDD7-75D0-4246-A0E2-8366896EF710}"/>
              </a:ext>
            </a:extLst>
          </p:cNvPr>
          <p:cNvSpPr/>
          <p:nvPr userDrawn="1"/>
        </p:nvSpPr>
        <p:spPr>
          <a:xfrm>
            <a:off x="836612" y="1920875"/>
            <a:ext cx="1173480" cy="8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492C1-AADB-4C15-941B-9A959297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AFF6D4-3DE0-4E8A-A09C-2F968EB4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469429-A7F3-4C6A-80A1-272D9AA8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BBE5307-140C-4C79-9F5A-4D1771D2BB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987425"/>
            <a:ext cx="6169024" cy="48815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C43161-32F1-47FA-A61A-FC2F93A56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4220" y="235586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3A9661-57EE-452E-9059-BC19B1E584BE}"/>
              </a:ext>
            </a:extLst>
          </p:cNvPr>
          <p:cNvSpPr/>
          <p:nvPr userDrawn="1"/>
        </p:nvSpPr>
        <p:spPr>
          <a:xfrm>
            <a:off x="0" y="0"/>
            <a:ext cx="5021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6CBA8A-2940-4DCE-A8C9-AF472A8F4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463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EAD05-BC3D-411B-B0B4-F821FE671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644BF6-6DA8-4092-939A-3F8E852FD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Here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DC1840-F42B-40ED-A5BB-C08E220E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D3BD3-28A5-4D8E-B43A-D36C91B0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EE5FF2-9C4C-4E58-B709-E91F6C9EC0F0}"/>
              </a:ext>
            </a:extLst>
          </p:cNvPr>
          <p:cNvSpPr/>
          <p:nvPr userDrawn="1"/>
        </p:nvSpPr>
        <p:spPr>
          <a:xfrm>
            <a:off x="836612" y="1920875"/>
            <a:ext cx="1173480" cy="8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8A95D5D3-1017-4CC5-AAEB-8F57BA445F2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02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5924-EA65-4580-90EF-DCDAB71C293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6987F7DD-85C0-48F6-AE7C-6D65C5AFE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5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3A9661-57EE-452E-9059-BC19B1E584BE}"/>
              </a:ext>
            </a:extLst>
          </p:cNvPr>
          <p:cNvSpPr/>
          <p:nvPr userDrawn="1"/>
        </p:nvSpPr>
        <p:spPr>
          <a:xfrm>
            <a:off x="0" y="0"/>
            <a:ext cx="50215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6CBA8A-2940-4DCE-A8C9-AF472A8F4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463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EAD05-BC3D-411B-B0B4-F821FE671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644BF6-6DA8-4092-939A-3F8E852FD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Here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DC1840-F42B-40ED-A5BB-C08E220E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D3BD3-28A5-4D8E-B43A-D36C91B0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12119D-7743-46C7-96D4-C367B6B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EE5FF2-9C4C-4E58-B709-E91F6C9EC0F0}"/>
              </a:ext>
            </a:extLst>
          </p:cNvPr>
          <p:cNvSpPr/>
          <p:nvPr userDrawn="1"/>
        </p:nvSpPr>
        <p:spPr>
          <a:xfrm>
            <a:off x="836612" y="1920875"/>
            <a:ext cx="1173480" cy="8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9663311-0835-4393-8CAD-14D858479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4220" y="235586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tex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43A9661-57EE-452E-9059-BC19B1E584BE}"/>
              </a:ext>
            </a:extLst>
          </p:cNvPr>
          <p:cNvSpPr/>
          <p:nvPr userDrawn="1"/>
        </p:nvSpPr>
        <p:spPr>
          <a:xfrm>
            <a:off x="0" y="0"/>
            <a:ext cx="50215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6CBA8A-2940-4DCE-A8C9-AF472A8F4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463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EAD05-BC3D-411B-B0B4-F821FE671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644BF6-6DA8-4092-939A-3F8E852FD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Here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DC1840-F42B-40ED-A5BB-C08E220E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D3BD3-28A5-4D8E-B43A-D36C91B0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12119D-7743-46C7-96D4-C367B6B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EE5FF2-9C4C-4E58-B709-E91F6C9EC0F0}"/>
              </a:ext>
            </a:extLst>
          </p:cNvPr>
          <p:cNvSpPr/>
          <p:nvPr userDrawn="1"/>
        </p:nvSpPr>
        <p:spPr>
          <a:xfrm>
            <a:off x="836612" y="1920875"/>
            <a:ext cx="1173480" cy="8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9663311-0835-4393-8CAD-14D858479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4220" y="235586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A055EE8-84BD-4CA1-BC54-557E5A595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E0D83-C76B-4A0E-A0CB-27CAC22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D737C-434A-4098-92E0-13609B6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18D231EA-8A58-4E79-B26F-02474951B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38054"/>
            <a:ext cx="602457" cy="40171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376F667-2BBE-4E16-BE33-39775D871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0340" y="1811041"/>
            <a:ext cx="6751320" cy="106239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3DA848E-701A-4EF7-96C8-4F8C4D324C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7285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F2D1D0F4-D9D9-46A1-9413-D1463DE96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56963"/>
            <a:ext cx="9144000" cy="57372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subtitle</a:t>
            </a:r>
            <a:endParaRPr lang="en-GB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FB7705-8D7B-496D-A05C-898E94EBC29E}"/>
              </a:ext>
            </a:extLst>
          </p:cNvPr>
          <p:cNvSpPr/>
          <p:nvPr userDrawn="1"/>
        </p:nvSpPr>
        <p:spPr>
          <a:xfrm>
            <a:off x="3909060" y="4838733"/>
            <a:ext cx="4373880" cy="8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597B150-DDD4-4B35-AFCC-D3E433AF6E80}"/>
              </a:ext>
            </a:extLst>
          </p:cNvPr>
          <p:cNvSpPr txBox="1"/>
          <p:nvPr userDrawn="1"/>
        </p:nvSpPr>
        <p:spPr>
          <a:xfrm>
            <a:off x="4641057" y="6318154"/>
            <a:ext cx="336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2"/>
                </a:solidFill>
              </a:rPr>
              <a:t>This Project has received funding from the European Union´s Horizon 2020 research and innovation programme under the Marie </a:t>
            </a:r>
            <a:r>
              <a:rPr lang="en-GB" sz="800" dirty="0" err="1">
                <a:solidFill>
                  <a:schemeClr val="tx2"/>
                </a:solidFill>
              </a:rPr>
              <a:t>Sklodowska</a:t>
            </a:r>
            <a:r>
              <a:rPr lang="en-GB" sz="800" dirty="0">
                <a:solidFill>
                  <a:schemeClr val="tx2"/>
                </a:solidFill>
              </a:rPr>
              <a:t>-Curie grant agreement No 101034288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7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 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C2FD245-E186-49E2-A115-1BDF1AB36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409" b="6993"/>
          <a:stretch/>
        </p:blipFill>
        <p:spPr>
          <a:xfrm>
            <a:off x="3769023" y="-213360"/>
            <a:ext cx="4653953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4907280"/>
            <a:ext cx="12192000" cy="195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C7340E-D688-4472-BF73-96447348C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03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closing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39B95E4-758B-462F-A2AE-3212161DFEF4}"/>
              </a:ext>
            </a:extLst>
          </p:cNvPr>
          <p:cNvSpPr/>
          <p:nvPr userDrawn="1"/>
        </p:nvSpPr>
        <p:spPr>
          <a:xfrm>
            <a:off x="3909060" y="3230913"/>
            <a:ext cx="4373880" cy="81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3B68EC0-432F-4657-8292-297237E6E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620" y="5061774"/>
            <a:ext cx="4556760" cy="1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4DA4821D-D2F5-400C-9215-30A51AB13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409" b="6993"/>
          <a:stretch/>
        </p:blipFill>
        <p:spPr>
          <a:xfrm>
            <a:off x="3769023" y="-213360"/>
            <a:ext cx="4653953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4907280"/>
            <a:ext cx="12192000" cy="195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C7340E-D688-4472-BF73-96447348C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03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closing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39B95E4-758B-462F-A2AE-3212161DFEF4}"/>
              </a:ext>
            </a:extLst>
          </p:cNvPr>
          <p:cNvSpPr/>
          <p:nvPr userDrawn="1"/>
        </p:nvSpPr>
        <p:spPr>
          <a:xfrm>
            <a:off x="3909060" y="3230913"/>
            <a:ext cx="4373880" cy="8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3B68EC0-432F-4657-8292-297237E6E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620" y="5061774"/>
            <a:ext cx="4556760" cy="1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_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2D3FEC2-37A7-4C66-8C28-6523E229C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409" b="6993"/>
          <a:stretch/>
        </p:blipFill>
        <p:spPr>
          <a:xfrm>
            <a:off x="3769023" y="-213360"/>
            <a:ext cx="4653953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4907280"/>
            <a:ext cx="12192000" cy="195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C7340E-D688-4472-BF73-96447348C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03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closing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39B95E4-758B-462F-A2AE-3212161DFEF4}"/>
              </a:ext>
            </a:extLst>
          </p:cNvPr>
          <p:cNvSpPr/>
          <p:nvPr userDrawn="1"/>
        </p:nvSpPr>
        <p:spPr>
          <a:xfrm>
            <a:off x="3909060" y="3230913"/>
            <a:ext cx="4373880" cy="8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3B68EC0-432F-4657-8292-297237E6E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620" y="5061774"/>
            <a:ext cx="4556760" cy="1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08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_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074FFB94-6A1F-4D80-B985-2894FF99D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409" b="6993"/>
          <a:stretch/>
        </p:blipFill>
        <p:spPr>
          <a:xfrm>
            <a:off x="3769023" y="-213360"/>
            <a:ext cx="4653953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4907280"/>
            <a:ext cx="12192000" cy="195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C7340E-D688-4472-BF73-96447348C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03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closing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39B95E4-758B-462F-A2AE-3212161DFEF4}"/>
              </a:ext>
            </a:extLst>
          </p:cNvPr>
          <p:cNvSpPr/>
          <p:nvPr userDrawn="1"/>
        </p:nvSpPr>
        <p:spPr>
          <a:xfrm>
            <a:off x="3909060" y="3230913"/>
            <a:ext cx="4373880" cy="8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3B68EC0-432F-4657-8292-297237E6E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620" y="5061774"/>
            <a:ext cx="4556760" cy="1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A055EE8-84BD-4CA1-BC54-557E5A595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E0D83-C76B-4A0E-A0CB-27CAC22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D737C-434A-4098-92E0-13609B6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18D231EA-8A58-4E79-B26F-02474951B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38054"/>
            <a:ext cx="602457" cy="40171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376F667-2BBE-4E16-BE33-39775D871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0340" y="1811041"/>
            <a:ext cx="6751320" cy="106239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3DA848E-701A-4EF7-96C8-4F8C4D324C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7285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F2D1D0F4-D9D9-46A1-9413-D1463DE96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56963"/>
            <a:ext cx="9144000" cy="57372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subtitle</a:t>
            </a:r>
            <a:endParaRPr lang="en-GB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FB7705-8D7B-496D-A05C-898E94EBC29E}"/>
              </a:ext>
            </a:extLst>
          </p:cNvPr>
          <p:cNvSpPr/>
          <p:nvPr userDrawn="1"/>
        </p:nvSpPr>
        <p:spPr>
          <a:xfrm>
            <a:off x="3909060" y="4838733"/>
            <a:ext cx="4373880" cy="8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67471A-F992-439A-BA08-D4DFC2F91DAA}"/>
              </a:ext>
            </a:extLst>
          </p:cNvPr>
          <p:cNvSpPr txBox="1"/>
          <p:nvPr userDrawn="1"/>
        </p:nvSpPr>
        <p:spPr>
          <a:xfrm>
            <a:off x="4641057" y="6318154"/>
            <a:ext cx="336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2"/>
                </a:solidFill>
              </a:rPr>
              <a:t>This Project has received funding from the European Union´s Horizon 2020 research and innovation programme under the Marie </a:t>
            </a:r>
            <a:r>
              <a:rPr lang="en-GB" sz="800" dirty="0" err="1">
                <a:solidFill>
                  <a:schemeClr val="tx2"/>
                </a:solidFill>
              </a:rPr>
              <a:t>Sklodowska</a:t>
            </a:r>
            <a:r>
              <a:rPr lang="en-GB" sz="800" dirty="0">
                <a:solidFill>
                  <a:schemeClr val="tx2"/>
                </a:solidFill>
              </a:rPr>
              <a:t>-Curie grant agreement No 101034288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A055EE8-84BD-4CA1-BC54-557E5A595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0E7CCDB-EB5A-4C77-BE8C-E7345249C96C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E0D83-C76B-4A0E-A0CB-27CAC22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D737C-434A-4098-92E0-13609B61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18D231EA-8A58-4E79-B26F-02474951B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38054"/>
            <a:ext cx="602457" cy="40171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376F667-2BBE-4E16-BE33-39775D871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0340" y="1811041"/>
            <a:ext cx="6751320" cy="106239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3DA848E-701A-4EF7-96C8-4F8C4D324C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72852"/>
            <a:ext cx="9144000" cy="791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F2D1D0F4-D9D9-46A1-9413-D1463DE96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56963"/>
            <a:ext cx="9144000" cy="57372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subtitle</a:t>
            </a:r>
            <a:endParaRPr lang="en-GB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FB7705-8D7B-496D-A05C-898E94EBC29E}"/>
              </a:ext>
            </a:extLst>
          </p:cNvPr>
          <p:cNvSpPr/>
          <p:nvPr userDrawn="1"/>
        </p:nvSpPr>
        <p:spPr>
          <a:xfrm>
            <a:off x="3909060" y="4838733"/>
            <a:ext cx="4373880" cy="8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488319-D138-4DDB-8864-647BFDBAF701}"/>
              </a:ext>
            </a:extLst>
          </p:cNvPr>
          <p:cNvSpPr txBox="1"/>
          <p:nvPr userDrawn="1"/>
        </p:nvSpPr>
        <p:spPr>
          <a:xfrm>
            <a:off x="4641057" y="6318154"/>
            <a:ext cx="336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2"/>
                </a:solidFill>
              </a:rPr>
              <a:t>This Project has received funding from the European Union´s Horizon 2020 research and innovation programme under the Marie </a:t>
            </a:r>
            <a:r>
              <a:rPr lang="en-GB" sz="800" dirty="0" err="1">
                <a:solidFill>
                  <a:schemeClr val="tx2"/>
                </a:solidFill>
              </a:rPr>
              <a:t>Sklodowska</a:t>
            </a:r>
            <a:r>
              <a:rPr lang="en-GB" sz="800" dirty="0">
                <a:solidFill>
                  <a:schemeClr val="tx2"/>
                </a:solidFill>
              </a:rPr>
              <a:t>-Curie grant agreement No 101034288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921D0-369A-4CB3-94EE-F670E3F1C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315200" cy="109146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F44A9-509E-483D-9069-E7AE3CCD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4CED53-9CED-4319-93A4-97CB8E57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515C73-27DE-4B36-9560-819C1B95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BD70A-0A43-4523-872A-9BAC7195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21378" cy="365125"/>
          </a:xfrm>
        </p:spPr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D56CC6-C2ED-4558-B708-3A92C5D81027}"/>
              </a:ext>
            </a:extLst>
          </p:cNvPr>
          <p:cNvSpPr/>
          <p:nvPr userDrawn="1"/>
        </p:nvSpPr>
        <p:spPr>
          <a:xfrm>
            <a:off x="838200" y="1456586"/>
            <a:ext cx="1173480" cy="82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AB76DE4-3724-4D26-A496-772A6D602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641" y="6356350"/>
            <a:ext cx="1016317" cy="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6A2B76-FE17-44BB-BAD3-5DA316332A82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87503A0-35EF-4648-97F6-63D5771D2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3347FE-46BC-4CA8-8DE1-E61606915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68700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B7EDA3-844B-4B9C-A5C8-77B023351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AFACF-DCCC-4FB2-A960-72EB8EE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52CE6-50A6-48CC-92D5-449B269A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23FEAB-743A-44AB-B873-3943AAA9EEE5}"/>
              </a:ext>
            </a:extLst>
          </p:cNvPr>
          <p:cNvSpPr/>
          <p:nvPr userDrawn="1"/>
        </p:nvSpPr>
        <p:spPr>
          <a:xfrm>
            <a:off x="838200" y="4451542"/>
            <a:ext cx="1368552" cy="929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6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Header_Light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87503A0-35EF-4648-97F6-63D5771D2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6A2B76-FE17-44BB-BAD3-5DA316332A82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6514AA59-EE6A-4CBD-BC36-B70064541F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38054"/>
            <a:ext cx="602457" cy="4017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2D01E63-6B83-46FD-9AF5-FEA014E5E71E}"/>
              </a:ext>
            </a:extLst>
          </p:cNvPr>
          <p:cNvSpPr txBox="1"/>
          <p:nvPr userDrawn="1"/>
        </p:nvSpPr>
        <p:spPr>
          <a:xfrm>
            <a:off x="4641057" y="6318154"/>
            <a:ext cx="336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2"/>
                </a:solidFill>
              </a:rPr>
              <a:t>This Project has received funding from the European Union´s Horizon 2020 research and innovation programme under the Marie </a:t>
            </a:r>
            <a:r>
              <a:rPr lang="en-GB" sz="800" dirty="0" err="1">
                <a:solidFill>
                  <a:schemeClr val="tx2"/>
                </a:solidFill>
              </a:rPr>
              <a:t>Sklodowska</a:t>
            </a:r>
            <a:r>
              <a:rPr lang="en-GB" sz="800" dirty="0">
                <a:solidFill>
                  <a:schemeClr val="tx2"/>
                </a:solidFill>
              </a:rPr>
              <a:t>-Curie grant agreement No 101034288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3347FE-46BC-4CA8-8DE1-E61606915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68700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B7EDA3-844B-4B9C-A5C8-77B023351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AFACF-DCCC-4FB2-A960-72EB8EE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52CE6-50A6-48CC-92D5-449B269A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23FEAB-743A-44AB-B873-3943AAA9EEE5}"/>
              </a:ext>
            </a:extLst>
          </p:cNvPr>
          <p:cNvSpPr/>
          <p:nvPr userDrawn="1"/>
        </p:nvSpPr>
        <p:spPr>
          <a:xfrm>
            <a:off x="838200" y="4451542"/>
            <a:ext cx="1368552" cy="92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4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Header_LightYellow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87503A0-35EF-4648-97F6-63D5771D2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6A2B76-FE17-44BB-BAD3-5DA316332A82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6514AA59-EE6A-4CBD-BC36-B70064541F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38054"/>
            <a:ext cx="602457" cy="4017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2D01E63-6B83-46FD-9AF5-FEA014E5E71E}"/>
              </a:ext>
            </a:extLst>
          </p:cNvPr>
          <p:cNvSpPr txBox="1"/>
          <p:nvPr userDrawn="1"/>
        </p:nvSpPr>
        <p:spPr>
          <a:xfrm>
            <a:off x="4641057" y="6318154"/>
            <a:ext cx="336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2"/>
                </a:solidFill>
              </a:rPr>
              <a:t>This Project has received funding from the European Union´s Horizon 2020 research and innovation programme under the Marie </a:t>
            </a:r>
            <a:r>
              <a:rPr lang="en-GB" sz="800" dirty="0" err="1">
                <a:solidFill>
                  <a:schemeClr val="tx2"/>
                </a:solidFill>
              </a:rPr>
              <a:t>Sklodowska</a:t>
            </a:r>
            <a:r>
              <a:rPr lang="en-GB" sz="800" dirty="0">
                <a:solidFill>
                  <a:schemeClr val="tx2"/>
                </a:solidFill>
              </a:rPr>
              <a:t>-Curie grant agreement No 101034288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3347FE-46BC-4CA8-8DE1-E61606915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68700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B7EDA3-844B-4B9C-A5C8-77B023351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AFACF-DCCC-4FB2-A960-72EB8EE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52CE6-50A6-48CC-92D5-449B269A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23FEAB-743A-44AB-B873-3943AAA9EEE5}"/>
              </a:ext>
            </a:extLst>
          </p:cNvPr>
          <p:cNvSpPr/>
          <p:nvPr userDrawn="1"/>
        </p:nvSpPr>
        <p:spPr>
          <a:xfrm>
            <a:off x="838200" y="4451542"/>
            <a:ext cx="1368552" cy="92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Header_LightGrey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187503A0-35EF-4648-97F6-63D5771D2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348" b="6993"/>
          <a:stretch/>
        </p:blipFill>
        <p:spPr>
          <a:xfrm>
            <a:off x="8917267" y="762000"/>
            <a:ext cx="3274734" cy="6096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6A2B76-FE17-44BB-BAD3-5DA316332A82}"/>
              </a:ext>
            </a:extLst>
          </p:cNvPr>
          <p:cNvSpPr/>
          <p:nvPr userDrawn="1"/>
        </p:nvSpPr>
        <p:spPr>
          <a:xfrm>
            <a:off x="0" y="6161964"/>
            <a:ext cx="12192000" cy="696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6514AA59-EE6A-4CBD-BC36-B70064541F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38054"/>
            <a:ext cx="602457" cy="4017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2D01E63-6B83-46FD-9AF5-FEA014E5E71E}"/>
              </a:ext>
            </a:extLst>
          </p:cNvPr>
          <p:cNvSpPr txBox="1"/>
          <p:nvPr userDrawn="1"/>
        </p:nvSpPr>
        <p:spPr>
          <a:xfrm>
            <a:off x="4641057" y="6318154"/>
            <a:ext cx="336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2"/>
                </a:solidFill>
              </a:rPr>
              <a:t>This Project has received funding from the European Union´s Horizon 2020 research and innovation programme under the Marie </a:t>
            </a:r>
            <a:r>
              <a:rPr lang="en-GB" sz="800" dirty="0" err="1">
                <a:solidFill>
                  <a:schemeClr val="tx2"/>
                </a:solidFill>
              </a:rPr>
              <a:t>Sklodowska</a:t>
            </a:r>
            <a:r>
              <a:rPr lang="en-GB" sz="800" dirty="0">
                <a:solidFill>
                  <a:schemeClr val="tx2"/>
                </a:solidFill>
              </a:rPr>
              <a:t>-Curie grant agreement No 101034288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3347FE-46BC-4CA8-8DE1-E61606915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687002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B7EDA3-844B-4B9C-A5C8-77B023351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AFACF-DCCC-4FB2-A960-72EB8EE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52CE6-50A6-48CC-92D5-449B269A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23FEAB-743A-44AB-B873-3943AAA9EEE5}"/>
              </a:ext>
            </a:extLst>
          </p:cNvPr>
          <p:cNvSpPr/>
          <p:nvPr userDrawn="1"/>
        </p:nvSpPr>
        <p:spPr>
          <a:xfrm>
            <a:off x="838200" y="4451542"/>
            <a:ext cx="1368552" cy="92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6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AF8DFC-3A6C-4393-8167-3541CD1C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6C5130-EA11-46A0-89D1-350F65C0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2DAAE-FCD2-4FA1-B149-B9B2B1F2D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47C1-FF87-440C-8FA2-72E3E24385DC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818FF-A3EB-4550-B1A7-F8910BA84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C28C6-49F5-4336-A8A9-8F6A37EA2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5924-EA65-4580-90EF-DCDAB71C29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73" r:id="rId15"/>
    <p:sldLayoutId id="2147483674" r:id="rId16"/>
    <p:sldLayoutId id="2147483657" r:id="rId17"/>
    <p:sldLayoutId id="2147483666" r:id="rId18"/>
    <p:sldLayoutId id="2147483667" r:id="rId19"/>
    <p:sldLayoutId id="2147483669" r:id="rId20"/>
    <p:sldLayoutId id="2147483672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unavarra.es/plant-physiology-group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avarra.es/pdi?uid=7766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scopus.com/authid/detail.uri?authorId=228347638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hyperlink" Target="http://www.unavarra.es/pdi?uid=48" TargetMode="External"/><Relationship Id="rId4" Type="http://schemas.openxmlformats.org/officeDocument/2006/relationships/hyperlink" Target="https://publons.com/researcher/1276208/cesar-arrese-igo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C5D28-3727-418B-A0B2-F8DCF1F67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Nitrogen fixation in legumes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5F254-93CD-4055-A1CE-F3C960CD5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Metabolic regulation and agricultural impact</a:t>
            </a:r>
          </a:p>
        </p:txBody>
      </p:sp>
    </p:spTree>
    <p:extLst>
      <p:ext uri="{BB962C8B-B14F-4D97-AF65-F5344CB8AC3E}">
        <p14:creationId xmlns:p14="http://schemas.microsoft.com/office/powerpoint/2010/main" val="60079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A16430-3E6F-4776-B49D-2A3A880D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315200" cy="1091460"/>
          </a:xfrm>
        </p:spPr>
        <p:txBody>
          <a:bodyPr/>
          <a:lstStyle/>
          <a:p>
            <a:r>
              <a:rPr lang="en-US" dirty="0">
                <a:hlinkClick r:id="rId2"/>
              </a:rPr>
              <a:t>The research group</a:t>
            </a:r>
            <a:endParaRPr lang="en-US" dirty="0"/>
          </a:p>
        </p:txBody>
      </p:sp>
      <p:pic>
        <p:nvPicPr>
          <p:cNvPr id="6" name="Marcador de contenido 5" descr="Un grupo de personas en medio de cuarto&#10;&#10;Descripción generada automáticamente con confianza media">
            <a:extLst>
              <a:ext uri="{FF2B5EF4-FFF2-40B4-BE49-F238E27FC236}">
                <a16:creationId xmlns:a16="http://schemas.microsoft.com/office/drawing/2014/main" id="{6C2F86AD-13F6-6D4F-A70F-EDAFD66DA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17532"/>
          <a:stretch/>
        </p:blipFill>
        <p:spPr>
          <a:xfrm>
            <a:off x="838200" y="1825625"/>
            <a:ext cx="10515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01639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E16B3-9764-4C3C-9075-8A804078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18" y="1709739"/>
            <a:ext cx="5851755" cy="2687002"/>
          </a:xfrm>
        </p:spPr>
        <p:txBody>
          <a:bodyPr/>
          <a:lstStyle/>
          <a:p>
            <a:r>
              <a:rPr lang="en-GB" dirty="0"/>
              <a:t>Plant Physiology and Agrobiology group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B5DA5-FB2D-4425-99FF-732B98B7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118" y="4795813"/>
            <a:ext cx="10515600" cy="2062187"/>
          </a:xfrm>
        </p:spPr>
        <p:txBody>
          <a:bodyPr>
            <a:normAutofit/>
          </a:bodyPr>
          <a:lstStyle/>
          <a:p>
            <a:r>
              <a:rPr lang="en-GB" u="sng" dirty="0"/>
              <a:t>Research interests: </a:t>
            </a:r>
          </a:p>
          <a:p>
            <a:r>
              <a:rPr lang="en-GB" dirty="0"/>
              <a:t>To understand how </a:t>
            </a:r>
            <a:r>
              <a:rPr lang="en-GB" b="1" dirty="0"/>
              <a:t>plants interact with the environment </a:t>
            </a:r>
            <a:r>
              <a:rPr lang="en-GB" dirty="0"/>
              <a:t>from a molecular physiology perspective with the goal of a </a:t>
            </a:r>
            <a:r>
              <a:rPr lang="en-GB" b="1" dirty="0"/>
              <a:t>more sustainable agriculture</a:t>
            </a:r>
          </a:p>
          <a:p>
            <a:endParaRPr lang="en-GB" b="1" dirty="0"/>
          </a:p>
          <a:p>
            <a:r>
              <a:rPr lang="en-GB" u="sng" dirty="0"/>
              <a:t>Main topic</a:t>
            </a:r>
            <a:r>
              <a:rPr lang="en-GB" dirty="0"/>
              <a:t>: </a:t>
            </a:r>
            <a:r>
              <a:rPr lang="en-GB" b="1" dirty="0"/>
              <a:t>abiotic stress </a:t>
            </a:r>
            <a:r>
              <a:rPr lang="en-GB" dirty="0"/>
              <a:t>and regulation of the </a:t>
            </a:r>
            <a:r>
              <a:rPr lang="en-GB" b="1" dirty="0"/>
              <a:t>legume-Rhizobium symbiosis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B5AB8F6-4C9E-C841-90F9-A6C2E356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59" y="239825"/>
            <a:ext cx="5646722" cy="45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MPMI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704" y="815010"/>
            <a:ext cx="4819404" cy="54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8EA191-38E3-B44F-963D-28C1A6F298F3}"/>
              </a:ext>
            </a:extLst>
          </p:cNvPr>
          <p:cNvSpPr txBox="1"/>
          <p:nvPr/>
        </p:nvSpPr>
        <p:spPr>
          <a:xfrm>
            <a:off x="576056" y="1528763"/>
            <a:ext cx="2162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Cesar </a:t>
            </a:r>
            <a:r>
              <a:rPr lang="es-ES" dirty="0" err="1"/>
              <a:t>Arrese</a:t>
            </a:r>
            <a:r>
              <a:rPr lang="es-ES" dirty="0"/>
              <a:t>-Igor</a:t>
            </a:r>
          </a:p>
          <a:p>
            <a:r>
              <a:rPr lang="es-ES" dirty="0"/>
              <a:t>(</a:t>
            </a:r>
            <a:r>
              <a:rPr lang="es-ES" dirty="0" err="1">
                <a:hlinkClick r:id="rId4"/>
              </a:rPr>
              <a:t>Publons</a:t>
            </a:r>
            <a:r>
              <a:rPr lang="es-ES" dirty="0">
                <a:hlinkClick r:id="rId4"/>
              </a:rPr>
              <a:t> </a:t>
            </a:r>
            <a:r>
              <a:rPr lang="es-ES" dirty="0" err="1">
                <a:hlinkClick r:id="rId4"/>
              </a:rPr>
              <a:t>profile</a:t>
            </a:r>
            <a:r>
              <a:rPr lang="es-ES" dirty="0"/>
              <a:t>)</a:t>
            </a:r>
          </a:p>
          <a:p>
            <a:r>
              <a:rPr lang="es-ES" dirty="0"/>
              <a:t>(</a:t>
            </a:r>
            <a:r>
              <a:rPr lang="es-ES" dirty="0" err="1">
                <a:hlinkClick r:id="rId5"/>
              </a:rPr>
              <a:t>UPNa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profile</a:t>
            </a:r>
            <a:r>
              <a:rPr lang="es-ES" dirty="0"/>
              <a:t>)</a:t>
            </a:r>
          </a:p>
        </p:txBody>
      </p:sp>
      <p:pic>
        <p:nvPicPr>
          <p:cNvPr id="5" name="Imagen 4" descr="Cover JIPB Dec 2014.pdf">
            <a:extLst>
              <a:ext uri="{FF2B5EF4-FFF2-40B4-BE49-F238E27FC236}">
                <a16:creationId xmlns:a16="http://schemas.microsoft.com/office/drawing/2014/main" id="{3FBE035D-27BA-224E-ABB3-25EF41006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08" y="1318592"/>
            <a:ext cx="3946468" cy="4953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C6EEDA-237C-1E41-A4B7-4EB32FC51287}"/>
              </a:ext>
            </a:extLst>
          </p:cNvPr>
          <p:cNvSpPr txBox="1"/>
          <p:nvPr/>
        </p:nvSpPr>
        <p:spPr>
          <a:xfrm>
            <a:off x="704334" y="3546389"/>
            <a:ext cx="2332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Estíbaliz </a:t>
            </a:r>
            <a:r>
              <a:rPr lang="es-ES" dirty="0" err="1"/>
              <a:t>Larrainzar</a:t>
            </a:r>
            <a:endParaRPr lang="es-ES" dirty="0"/>
          </a:p>
          <a:p>
            <a:r>
              <a:rPr lang="es-ES" dirty="0"/>
              <a:t>(</a:t>
            </a:r>
            <a:r>
              <a:rPr lang="es-ES" dirty="0">
                <a:hlinkClick r:id="rId7"/>
              </a:rPr>
              <a:t>Scopus profile</a:t>
            </a:r>
            <a:r>
              <a:rPr lang="es-ES" dirty="0"/>
              <a:t>)</a:t>
            </a:r>
          </a:p>
          <a:p>
            <a:r>
              <a:rPr lang="es-ES" dirty="0"/>
              <a:t>(</a:t>
            </a:r>
            <a:r>
              <a:rPr lang="es-ES" dirty="0">
                <a:hlinkClick r:id="rId8"/>
              </a:rPr>
              <a:t>UPNa profile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4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ECBE2-579C-4451-86D4-60E49CE5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6" y="328056"/>
            <a:ext cx="11451221" cy="1091460"/>
          </a:xfrm>
        </p:spPr>
        <p:txBody>
          <a:bodyPr>
            <a:normAutofit fontScale="90000"/>
          </a:bodyPr>
          <a:lstStyle/>
          <a:p>
            <a:r>
              <a:rPr lang="en-GB"/>
              <a:t>Research </a:t>
            </a:r>
            <a:r>
              <a:rPr lang="en-GB" dirty="0"/>
              <a:t>project: role of ethylene in the regulation of the legume-Rhizobium symbiosis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4046069-CCB7-C044-9FE6-9251D743D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6602" r="11092" b="8185"/>
          <a:stretch/>
        </p:blipFill>
        <p:spPr>
          <a:xfrm>
            <a:off x="59635" y="1925015"/>
            <a:ext cx="6649278" cy="450042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D94D341-B405-B340-BA67-C588BCDC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939" y="1340004"/>
            <a:ext cx="5136560" cy="5438485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What?</a:t>
            </a:r>
          </a:p>
          <a:p>
            <a:pPr lvl="1"/>
            <a:r>
              <a:rPr lang="en-GB" dirty="0"/>
              <a:t>Plant-microbe interactions, molecular biology, plant physiology, gene expression (RNA-</a:t>
            </a:r>
            <a:r>
              <a:rPr lang="en-GB" dirty="0" err="1"/>
              <a:t>seq</a:t>
            </a:r>
            <a:r>
              <a:rPr lang="en-GB" dirty="0"/>
              <a:t>), microscopy, proteomics, functional analysis</a:t>
            </a:r>
          </a:p>
          <a:p>
            <a:pPr lvl="1"/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Where?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UPNA and Blue </a:t>
            </a:r>
            <a:r>
              <a:rPr lang="en-GB" dirty="0" err="1">
                <a:solidFill>
                  <a:prstClr val="black"/>
                </a:solidFill>
              </a:rPr>
              <a:t>Agro</a:t>
            </a:r>
            <a:r>
              <a:rPr lang="en-GB" dirty="0">
                <a:solidFill>
                  <a:prstClr val="black"/>
                </a:solidFill>
              </a:rPr>
              <a:t> Bioscience (</a:t>
            </a:r>
            <a:r>
              <a:rPr lang="en-GB" b="1" dirty="0">
                <a:solidFill>
                  <a:prstClr val="black"/>
                </a:solidFill>
              </a:rPr>
              <a:t>Spain</a:t>
            </a:r>
            <a:r>
              <a:rPr lang="en-GB" dirty="0">
                <a:solidFill>
                  <a:prstClr val="black"/>
                </a:solidFill>
              </a:rPr>
              <a:t>), CNRS-INRA (</a:t>
            </a:r>
            <a:r>
              <a:rPr lang="en-GB" b="1" dirty="0">
                <a:solidFill>
                  <a:prstClr val="black"/>
                </a:solidFill>
              </a:rPr>
              <a:t>France</a:t>
            </a:r>
            <a:r>
              <a:rPr lang="en-GB" dirty="0">
                <a:solidFill>
                  <a:prstClr val="black"/>
                </a:solidFill>
              </a:rPr>
              <a:t>), University of Vienna (</a:t>
            </a:r>
            <a:r>
              <a:rPr lang="en-GB" b="1" dirty="0">
                <a:solidFill>
                  <a:prstClr val="black"/>
                </a:solidFill>
              </a:rPr>
              <a:t>Austria</a:t>
            </a:r>
            <a:r>
              <a:rPr lang="en-GB" dirty="0">
                <a:solidFill>
                  <a:prstClr val="black"/>
                </a:solidFill>
              </a:rPr>
              <a:t>)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What else?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Friendly work environment, support for career development, training in a diversity of techniques and skills, international network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9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EF3F3-E40C-411D-8CBE-2DFEB3E5F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See you soon!</a:t>
            </a:r>
          </a:p>
        </p:txBody>
      </p:sp>
    </p:spTree>
    <p:extLst>
      <p:ext uri="{BB962C8B-B14F-4D97-AF65-F5344CB8AC3E}">
        <p14:creationId xmlns:p14="http://schemas.microsoft.com/office/powerpoint/2010/main" val="2375902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ampus Iberus">
      <a:dk1>
        <a:sysClr val="windowText" lastClr="000000"/>
      </a:dk1>
      <a:lt1>
        <a:sysClr val="window" lastClr="FFFFFF"/>
      </a:lt1>
      <a:dk2>
        <a:srgbClr val="54616C"/>
      </a:dk2>
      <a:lt2>
        <a:srgbClr val="EFEFF0"/>
      </a:lt2>
      <a:accent1>
        <a:srgbClr val="0096D8"/>
      </a:accent1>
      <a:accent2>
        <a:srgbClr val="FBBA00"/>
      </a:accent2>
      <a:accent3>
        <a:srgbClr val="80CCED"/>
      </a:accent3>
      <a:accent4>
        <a:srgbClr val="FEDC80"/>
      </a:accent4>
      <a:accent5>
        <a:srgbClr val="B4E0F3"/>
      </a:accent5>
      <a:accent6>
        <a:srgbClr val="FEEBB3"/>
      </a:accent6>
      <a:hlink>
        <a:srgbClr val="0096D8"/>
      </a:hlink>
      <a:folHlink>
        <a:srgbClr val="80CCED"/>
      </a:folHlink>
    </a:clrScheme>
    <a:fontScheme name="Campus Iberus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pusIberus_TemplatePPT.potx" id="{238D356C-23CA-4CF0-92E8-944F0D6AB098}" vid="{29CF73F4-21DE-402A-B882-0D90DBFBD5B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CampusIberus01_TemplatePPT</Template>
  <TotalTime>168</TotalTime>
  <Words>155</Words>
  <Application>Microsoft Macintosh PowerPoint</Application>
  <PresentationFormat>Panorámica</PresentationFormat>
  <Paragraphs>26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Montserrat SemiBold</vt:lpstr>
      <vt:lpstr>Calibri</vt:lpstr>
      <vt:lpstr>Arial</vt:lpstr>
      <vt:lpstr>Montserrat Light</vt:lpstr>
      <vt:lpstr>Tema de Office</vt:lpstr>
      <vt:lpstr>Nitrogen fixation in legumes</vt:lpstr>
      <vt:lpstr>The research group</vt:lpstr>
      <vt:lpstr>Plant Physiology and Agrobiology group</vt:lpstr>
      <vt:lpstr>Presentación de PowerPoint</vt:lpstr>
      <vt:lpstr>Research project: role of ethylene in the regulation of the legume-Rhizobium symbiosis</vt:lpstr>
      <vt:lpstr>See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jcapablo</dc:creator>
  <cp:lastModifiedBy>Cesar Arrese-Igor</cp:lastModifiedBy>
  <cp:revision>18</cp:revision>
  <dcterms:created xsi:type="dcterms:W3CDTF">2021-09-09T09:26:59Z</dcterms:created>
  <dcterms:modified xsi:type="dcterms:W3CDTF">2021-09-29T14:37:50Z</dcterms:modified>
</cp:coreProperties>
</file>